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8" r:id="rId3"/>
    <p:sldId id="271" r:id="rId4"/>
    <p:sldId id="278" r:id="rId5"/>
    <p:sldId id="269" r:id="rId6"/>
    <p:sldId id="275" r:id="rId7"/>
    <p:sldId id="280" r:id="rId8"/>
    <p:sldId id="276" r:id="rId9"/>
    <p:sldId id="281" r:id="rId10"/>
    <p:sldId id="259" r:id="rId11"/>
    <p:sldId id="260" r:id="rId12"/>
    <p:sldId id="261" r:id="rId13"/>
    <p:sldId id="262" r:id="rId14"/>
    <p:sldId id="263" r:id="rId15"/>
    <p:sldId id="265" r:id="rId16"/>
    <p:sldId id="266" r:id="rId17"/>
    <p:sldId id="277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39" autoAdjust="0"/>
  </p:normalViewPr>
  <p:slideViewPr>
    <p:cSldViewPr>
      <p:cViewPr>
        <p:scale>
          <a:sx n="60" d="100"/>
          <a:sy n="60" d="100"/>
        </p:scale>
        <p:origin x="-1572" y="-264"/>
      </p:cViewPr>
      <p:guideLst>
        <p:guide orient="horz" pos="4156"/>
        <p:guide orient="horz" pos="3884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46D77-7A3F-4FA9-AC92-709AED4FB5F6}" type="datetimeFigureOut">
              <a:rPr lang="sv-SE" smtClean="0"/>
              <a:pPr/>
              <a:t>2016-02-28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D709F-E256-4A36-B43A-C2969BEDD10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0970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Allt arbetet inom Europeiska</a:t>
            </a:r>
            <a:r>
              <a:rPr lang="sv-SE" baseline="0" dirty="0" smtClean="0"/>
              <a:t> socialfonden (ESF) ska genomsyras av de så kallade </a:t>
            </a:r>
            <a:r>
              <a:rPr lang="sv-SE" dirty="0" smtClean="0"/>
              <a:t>horisontella principerna.</a:t>
            </a:r>
          </a:p>
          <a:p>
            <a:r>
              <a:rPr lang="sv-SE" dirty="0" smtClean="0"/>
              <a:t>Eftersom </a:t>
            </a:r>
            <a:r>
              <a:rPr lang="sv-SE" dirty="0" err="1" smtClean="0"/>
              <a:t>DigIT</a:t>
            </a:r>
            <a:r>
              <a:rPr lang="sv-SE" dirty="0" smtClean="0"/>
              <a:t> är ett projekt inom ESF</a:t>
            </a:r>
            <a:r>
              <a:rPr lang="sv-SE" baseline="0" dirty="0" smtClean="0"/>
              <a:t> kommer allt arbete präglas av dessa principer.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D709F-E256-4A36-B43A-C2969BEDD107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mtClean="0"/>
              <a:t>Dessa jämställdhetsmål</a:t>
            </a:r>
            <a:r>
              <a:rPr lang="sv-SE" baseline="0" smtClean="0"/>
              <a:t> är beslutade av Sveriges Riksdag.  </a:t>
            </a:r>
            <a:endParaRPr lang="sv-SE" smtClean="0"/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D709F-E256-4A36-B43A-C2969BEDD107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318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Fysiskt</a:t>
            </a:r>
            <a:r>
              <a:rPr lang="sv-SE" baseline="0" dirty="0" smtClean="0"/>
              <a:t> tillgängliga lokaler,</a:t>
            </a:r>
          </a:p>
          <a:p>
            <a:pPr marL="0" indent="0">
              <a:buNone/>
            </a:pPr>
            <a:r>
              <a:rPr lang="sv-SE" baseline="0" dirty="0" smtClean="0"/>
              <a:t>ex s</a:t>
            </a:r>
            <a:r>
              <a:rPr lang="sv-SE" dirty="0" smtClean="0"/>
              <a:t>mala dörrar, trappor, toaletter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Tillgänglig</a:t>
            </a:r>
            <a:r>
              <a:rPr lang="sv-SE" baseline="0" dirty="0" smtClean="0"/>
              <a:t> verksamhet,</a:t>
            </a:r>
          </a:p>
          <a:p>
            <a:pPr marL="0" indent="0">
              <a:buNone/>
            </a:pPr>
            <a:r>
              <a:rPr lang="sv-SE" baseline="0" dirty="0" smtClean="0"/>
              <a:t>ex p</a:t>
            </a:r>
            <a:r>
              <a:rPr lang="sv-SE" dirty="0" smtClean="0"/>
              <a:t>ratar</a:t>
            </a:r>
            <a:r>
              <a:rPr lang="sv-SE" baseline="0" dirty="0" smtClean="0"/>
              <a:t> med assistenten bakom rullstolen i stället för med brukaren </a:t>
            </a:r>
          </a:p>
          <a:p>
            <a:pPr marL="0" indent="0">
              <a:buNone/>
            </a:pPr>
            <a:endParaRPr lang="sv-SE" baseline="0" dirty="0" smtClean="0"/>
          </a:p>
          <a:p>
            <a:pPr marL="0" indent="0">
              <a:buNone/>
            </a:pPr>
            <a:r>
              <a:rPr lang="sv-SE" baseline="0" dirty="0" smtClean="0"/>
              <a:t>Kommunikativ tillgänglighet</a:t>
            </a:r>
          </a:p>
          <a:p>
            <a:pPr marL="0" indent="0">
              <a:buNone/>
            </a:pPr>
            <a:r>
              <a:rPr lang="sv-SE" baseline="0" dirty="0" smtClean="0"/>
              <a:t>ex vi pratar för fort, har inte tid att vänta in, hörslingor  </a:t>
            </a:r>
          </a:p>
          <a:p>
            <a:pPr marL="0" indent="0">
              <a:buNone/>
            </a:pPr>
            <a:endParaRPr lang="sv-SE" baseline="0" dirty="0" smtClean="0"/>
          </a:p>
          <a:p>
            <a:pPr marL="0" indent="0">
              <a:buNone/>
            </a:pPr>
            <a:r>
              <a:rPr lang="sv-SE" baseline="0" smtClean="0"/>
              <a:t>Informativ tillgänglighet</a:t>
            </a:r>
          </a:p>
          <a:p>
            <a:pPr marL="0" indent="0">
              <a:buNone/>
            </a:pPr>
            <a:r>
              <a:rPr lang="sv-SE" baseline="0" smtClean="0"/>
              <a:t>ex </a:t>
            </a:r>
            <a:r>
              <a:rPr lang="sv-SE" baseline="0" dirty="0" smtClean="0"/>
              <a:t>begripligt språk, bilder, filmer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D709F-E256-4A36-B43A-C2969BEDD107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353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Detta enligt diskrimineringslagen. Efter</a:t>
            </a:r>
            <a:r>
              <a:rPr lang="sv-SE" baseline="0" dirty="0" smtClean="0"/>
              <a:t> den här bilden följer en beskrivning för varje diskrimineringsgrund.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D709F-E256-4A36-B43A-C2969BEDD107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93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468313" y="2276872"/>
            <a:ext cx="8229600" cy="1143000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251520" y="5877272"/>
            <a:ext cx="15953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b="1" dirty="0" err="1" smtClean="0">
                <a:solidFill>
                  <a:schemeClr val="accent2"/>
                </a:solidFill>
              </a:rPr>
              <a:t>DigIT</a:t>
            </a:r>
            <a:endParaRPr lang="sv-SE" sz="4400" b="1" dirty="0">
              <a:solidFill>
                <a:schemeClr val="accent2"/>
              </a:solidFill>
            </a:endParaRPr>
          </a:p>
        </p:txBody>
      </p:sp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789953"/>
            <a:ext cx="1144899" cy="10680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aseline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3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2016-02-28</a:t>
            </a:fld>
            <a:endParaRPr lang="en-US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251520" y="5877272"/>
            <a:ext cx="15953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b="1" dirty="0" err="1" smtClean="0">
                <a:solidFill>
                  <a:schemeClr val="accent2"/>
                </a:solidFill>
              </a:rPr>
              <a:t>DigIT</a:t>
            </a:r>
            <a:endParaRPr lang="sv-SE" sz="4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89039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8904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5" name="Platshållare fö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2016-02-28</a:t>
            </a:fld>
            <a:endParaRPr lang="en-US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251520" y="5877272"/>
            <a:ext cx="15953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b="1" dirty="0" err="1" smtClean="0">
                <a:solidFill>
                  <a:schemeClr val="accent2"/>
                </a:solidFill>
              </a:rPr>
              <a:t>DigIT</a:t>
            </a:r>
            <a:endParaRPr lang="sv-SE" sz="4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2016-02-28</a:t>
            </a:fld>
            <a:endParaRPr lang="en-US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251520" y="5877272"/>
            <a:ext cx="15953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b="1" dirty="0" err="1" smtClean="0">
                <a:solidFill>
                  <a:schemeClr val="accent2"/>
                </a:solidFill>
              </a:rPr>
              <a:t>DigIT</a:t>
            </a:r>
            <a:endParaRPr lang="sv-SE" sz="4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2016-02-28</a:t>
            </a:fld>
            <a:endParaRPr lang="en-US" dirty="0"/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ruta 6"/>
          <p:cNvSpPr txBox="1"/>
          <p:nvPr userDrawn="1"/>
        </p:nvSpPr>
        <p:spPr>
          <a:xfrm>
            <a:off x="251520" y="5877272"/>
            <a:ext cx="15953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b="1" dirty="0" err="1" smtClean="0">
                <a:solidFill>
                  <a:schemeClr val="accent2"/>
                </a:solidFill>
              </a:rPr>
              <a:t>DigIT</a:t>
            </a:r>
            <a:endParaRPr lang="sv-SE" sz="4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05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7" name="Platshållare för datum 4"/>
          <p:cNvSpPr>
            <a:spLocks noGrp="1"/>
          </p:cNvSpPr>
          <p:nvPr>
            <p:ph type="dt" sz="half" idx="2"/>
          </p:nvPr>
        </p:nvSpPr>
        <p:spPr>
          <a:xfrm>
            <a:off x="6556420" y="6288054"/>
            <a:ext cx="2133600" cy="165282"/>
          </a:xfrm>
          <a:prstGeom prst="rect">
            <a:avLst/>
          </a:prstGeom>
        </p:spPr>
        <p:txBody>
          <a:bodyPr tIns="36000" rIns="0" bIns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94B218-3DE3-4178-8442-88C7D5609640}" type="datetime1">
              <a:rPr lang="sv-SE" smtClean="0"/>
              <a:pPr/>
              <a:t>2016-02-28</a:t>
            </a:fld>
            <a:endParaRPr lang="en-US" dirty="0"/>
          </a:p>
        </p:txBody>
      </p:sp>
      <p:sp>
        <p:nvSpPr>
          <p:cNvPr id="8" name="Platshållare för sidfot 5"/>
          <p:cNvSpPr>
            <a:spLocks noGrp="1"/>
          </p:cNvSpPr>
          <p:nvPr>
            <p:ph type="ftr" sz="quarter" idx="3"/>
          </p:nvPr>
        </p:nvSpPr>
        <p:spPr>
          <a:xfrm>
            <a:off x="5796136" y="6091709"/>
            <a:ext cx="2895600" cy="241300"/>
          </a:xfrm>
          <a:prstGeom prst="rect">
            <a:avLst/>
          </a:prstGeom>
        </p:spPr>
        <p:txBody>
          <a:bodyPr rIns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154456"/>
          </a:xfrm>
          <a:prstGeom prst="rect">
            <a:avLst/>
          </a:prstGeom>
        </p:spPr>
        <p:txBody>
          <a:bodyPr tIns="18000" rIns="0" bIns="7200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vimeo.com/66722693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ublisher.qbrick.com/Embed.aspx?mid=41F77196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B5hdeIisAGo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s0XEzuVq8ts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Workshop 3</a:t>
            </a:r>
            <a:endParaRPr lang="en-US" sz="3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De “horisontella principerna”</a:t>
            </a: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grpSp>
        <p:nvGrpSpPr>
          <p:cNvPr id="7" name="Grupp 6"/>
          <p:cNvGrpSpPr/>
          <p:nvPr/>
        </p:nvGrpSpPr>
        <p:grpSpPr>
          <a:xfrm>
            <a:off x="2843808" y="2780928"/>
            <a:ext cx="3456384" cy="2016224"/>
            <a:chOff x="2843808" y="2780928"/>
            <a:chExt cx="3456384" cy="2016224"/>
          </a:xfrm>
        </p:grpSpPr>
        <p:sp>
          <p:nvSpPr>
            <p:cNvPr id="5" name="Rektangel med rundade hörn 4"/>
            <p:cNvSpPr/>
            <p:nvPr/>
          </p:nvSpPr>
          <p:spPr>
            <a:xfrm>
              <a:off x="2843808" y="2780928"/>
              <a:ext cx="3456384" cy="2016224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" name="textruta 3"/>
            <p:cNvSpPr txBox="1"/>
            <p:nvPr/>
          </p:nvSpPr>
          <p:spPr>
            <a:xfrm>
              <a:off x="3281925" y="3216458"/>
              <a:ext cx="2730235" cy="1292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20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Jämställdhet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20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Tillgänglighet 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20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Likabehandling</a:t>
              </a:r>
            </a:p>
            <a:p>
              <a:endParaRPr lang="sv-SE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971600" y="1844824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</a:t>
            </a:r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persons hudfärg, nationella eller etniska ursprung. </a:t>
            </a:r>
            <a:endParaRPr lang="sv-S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v-S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 </a:t>
            </a:r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etnicitet är vad jag själv känner att jag har för etnicitet eller etniciteter. </a:t>
            </a:r>
            <a:endParaRPr lang="sv-S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v-S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Alla </a:t>
            </a:r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människor har en eller flera </a:t>
            </a:r>
            <a:r>
              <a:rPr lang="sv-S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etniciteter.</a:t>
            </a:r>
            <a:endParaRPr lang="sv-S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sv-SE" dirty="0" smtClean="0"/>
              <a:t>Etnicitet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510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63688" y="2132856"/>
            <a:ext cx="5310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Åskådningar såsom kristendom, islam, buddism, ateism och agnosticism.</a:t>
            </a: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sv-SE" dirty="0" smtClean="0"/>
              <a:t>Religion eller annan trosuppfattning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446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403648" y="1859340"/>
            <a:ext cx="6606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Sverige finns de juridiska könen kvinna eller man, och när du föds så blir du tilldelad antingen kvinna eller man som juridiskt kön. </a:t>
            </a:r>
            <a:endParaRPr lang="sv-S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sv-S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v-S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Förbudet </a:t>
            </a:r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 könsdiskriminering omfattar även personer som avser att ändra eller har ändrat sitt juridiska kön.</a:t>
            </a:r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sv-SE" dirty="0" smtClean="0"/>
              <a:t>Kön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603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191683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Homosexuell, bisexuell eller heterosexuell läggning.</a:t>
            </a:r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sv-SE" dirty="0" smtClean="0"/>
              <a:t>Sexuell läggning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278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389645" y="1844824"/>
            <a:ext cx="7200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Varaktiga fysiska, psykiska </a:t>
            </a:r>
            <a:r>
              <a:rPr lang="sv-S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eller begåvningsmässiga </a:t>
            </a:r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begränsningar av en persons funktionsförmåga 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sv-SE" dirty="0" smtClean="0"/>
              <a:t>Funktionsnedsättning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59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016926" y="1844824"/>
            <a:ext cx="31101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Uppnådd levnadslängd</a:t>
            </a:r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sv-SE" dirty="0" smtClean="0"/>
              <a:t>Ålder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1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99592" y="1779894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Könsidentitet är vilket kön jag känner mig som (och är) och könsuttryck är hur jag vill uttrycka mitt kön, till exempel genom kläder och kroppsspråk. </a:t>
            </a:r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sv-SE" dirty="0" smtClean="0"/>
              <a:t>Könsidentitet och könsuttryck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236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988445" y="2852936"/>
            <a:ext cx="30828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hlinkClick r:id="rId2"/>
              </a:rPr>
              <a:t>https://</a:t>
            </a:r>
            <a:r>
              <a:rPr lang="sv-SE" dirty="0" smtClean="0">
                <a:hlinkClick r:id="rId2"/>
              </a:rPr>
              <a:t>vimeo.com/66722693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 rot="10800000">
            <a:off x="2329983" y="2285170"/>
            <a:ext cx="4377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film som vänder på perspektiven</a:t>
            </a:r>
            <a:endParaRPr lang="sv-S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3697921" y="1620393"/>
            <a:ext cx="1641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 dirty="0" smtClean="0"/>
              <a:t>Svenne</a:t>
            </a:r>
            <a:endParaRPr lang="sv-SE" sz="3200" b="1" dirty="0"/>
          </a:p>
        </p:txBody>
      </p:sp>
      <p:grpSp>
        <p:nvGrpSpPr>
          <p:cNvPr id="9" name="Grupp 8"/>
          <p:cNvGrpSpPr/>
          <p:nvPr/>
        </p:nvGrpSpPr>
        <p:grpSpPr>
          <a:xfrm>
            <a:off x="3275856" y="6107343"/>
            <a:ext cx="5769400" cy="490009"/>
            <a:chOff x="3275856" y="6107343"/>
            <a:chExt cx="5769400" cy="490009"/>
          </a:xfrm>
        </p:grpSpPr>
        <p:sp>
          <p:nvSpPr>
            <p:cNvPr id="7" name="textruta 6"/>
            <p:cNvSpPr txBox="1"/>
            <p:nvPr/>
          </p:nvSpPr>
          <p:spPr>
            <a:xfrm>
              <a:off x="3275856" y="6289575"/>
              <a:ext cx="57694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(Ha presentationen i bildspelsläge         och klicka på länken</a:t>
              </a:r>
              <a:r>
                <a:rPr lang="sv-SE" sz="1400" dirty="0" smtClean="0"/>
                <a:t>)</a:t>
              </a:r>
              <a:endParaRPr lang="sv-SE" sz="1400" dirty="0"/>
            </a:p>
          </p:txBody>
        </p:sp>
        <p:pic>
          <p:nvPicPr>
            <p:cNvPr id="8" name="Bildobjekt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6107343"/>
              <a:ext cx="469593" cy="4900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5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sv-SE" dirty="0" smtClean="0"/>
              <a:t>Gruppdiskussion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0" y="1556792"/>
            <a:ext cx="91311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När det gäller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3347864" y="2204864"/>
            <a:ext cx="26725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Jämställdhet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Tillgänglighet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Likabehandling</a:t>
            </a:r>
            <a:endParaRPr lang="sv-SE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-16647" y="3506731"/>
            <a:ext cx="9131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 smtClean="0"/>
              <a:t>Hur kan digitaliseringen påverka vårt arbete </a:t>
            </a:r>
          </a:p>
          <a:p>
            <a:pPr algn="ctr"/>
            <a:r>
              <a:rPr lang="sv-SE" sz="2000" dirty="0" smtClean="0"/>
              <a:t>utifrån dessa utgångspunkter?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8459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Jämställdhetsintegrering</a:t>
            </a:r>
            <a:endParaRPr lang="sv-SE" dirty="0"/>
          </a:p>
        </p:txBody>
      </p:sp>
      <p:sp>
        <p:nvSpPr>
          <p:cNvPr id="3" name="Rektangel med rundade hörn 2"/>
          <p:cNvSpPr/>
          <p:nvPr/>
        </p:nvSpPr>
        <p:spPr>
          <a:xfrm>
            <a:off x="1259632" y="1844824"/>
            <a:ext cx="6696744" cy="345638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/>
          <p:cNvSpPr/>
          <p:nvPr/>
        </p:nvSpPr>
        <p:spPr>
          <a:xfrm>
            <a:off x="1835696" y="2132856"/>
            <a:ext cx="583264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Jämställdhetsmålen </a:t>
            </a:r>
          </a:p>
          <a:p>
            <a:endParaRPr lang="sv-SE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v-S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Jämställdhet </a:t>
            </a:r>
            <a:r>
              <a:rPr lang="sv-S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beskriver förhållandet mellan kvinnor och män. Kvinnor och män ska ha samma möjlighet till </a:t>
            </a:r>
            <a:endParaRPr lang="sv-SE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sv-S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§"/>
            </a:pPr>
            <a:r>
              <a:rPr lang="sv-S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makt </a:t>
            </a:r>
            <a:r>
              <a:rPr lang="sv-S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och inflytande </a:t>
            </a:r>
          </a:p>
          <a:p>
            <a:pPr marL="285750" indent="-285750">
              <a:buSzPct val="120000"/>
              <a:buFont typeface="Wingdings" panose="05000000000000000000" pitchFamily="2" charset="2"/>
              <a:buChar char="§"/>
            </a:pPr>
            <a:r>
              <a:rPr lang="sv-S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ekonomisk </a:t>
            </a:r>
            <a:r>
              <a:rPr lang="sv-S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självständighet </a:t>
            </a:r>
          </a:p>
          <a:p>
            <a:pPr marL="285750" indent="-285750">
              <a:buSzPct val="120000"/>
              <a:buFont typeface="Wingdings" panose="05000000000000000000" pitchFamily="2" charset="2"/>
              <a:buChar char="§"/>
            </a:pPr>
            <a:r>
              <a:rPr lang="sv-S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ska </a:t>
            </a:r>
            <a:r>
              <a:rPr lang="sv-S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 lika stor del av det obetalda arbetet </a:t>
            </a:r>
          </a:p>
          <a:p>
            <a:pPr marL="285750" indent="-285750">
              <a:buSzPct val="120000"/>
              <a:buFont typeface="Wingdings" panose="05000000000000000000" pitchFamily="2" charset="2"/>
              <a:buChar char="§"/>
            </a:pPr>
            <a:r>
              <a:rPr lang="sv-S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samma </a:t>
            </a:r>
            <a:r>
              <a:rPr lang="sv-S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rätt till kroppslig integritet </a:t>
            </a:r>
          </a:p>
        </p:txBody>
      </p:sp>
    </p:spTree>
    <p:extLst>
      <p:ext uri="{BB962C8B-B14F-4D97-AF65-F5344CB8AC3E}">
        <p14:creationId xmlns:p14="http://schemas.microsoft.com/office/powerpoint/2010/main" val="155992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sv-SE" dirty="0" smtClean="0"/>
              <a:t>Jämställdhetsintegrering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475657" y="1675547"/>
            <a:ext cx="61926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600" dirty="0" smtClean="0"/>
          </a:p>
          <a:p>
            <a:pPr algn="ctr"/>
            <a:endParaRPr lang="sv-SE" sz="1600" dirty="0"/>
          </a:p>
          <a:p>
            <a:pPr algn="ctr"/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film om ombytta roller mellan män och kvinnor</a:t>
            </a:r>
          </a:p>
          <a:p>
            <a:pPr algn="ctr"/>
            <a:endParaRPr lang="sv-SE" sz="1600" dirty="0"/>
          </a:p>
          <a:p>
            <a:pPr algn="ctr"/>
            <a:r>
              <a:rPr lang="sv-SE" sz="1600" dirty="0">
                <a:hlinkClick r:id="rId2"/>
              </a:rPr>
              <a:t>https://</a:t>
            </a:r>
            <a:r>
              <a:rPr lang="sv-SE" sz="1600" dirty="0" smtClean="0">
                <a:hlinkClick r:id="rId2"/>
              </a:rPr>
              <a:t>publisher.qbrick.com/Embed.aspx?mid=41F77196</a:t>
            </a:r>
            <a:endParaRPr lang="sv-SE" sz="1600" dirty="0" smtClean="0"/>
          </a:p>
          <a:p>
            <a:pPr algn="ctr"/>
            <a:endParaRPr lang="sv-SE" sz="1600" dirty="0"/>
          </a:p>
        </p:txBody>
      </p:sp>
      <p:grpSp>
        <p:nvGrpSpPr>
          <p:cNvPr id="10" name="Grupp 9"/>
          <p:cNvGrpSpPr/>
          <p:nvPr/>
        </p:nvGrpSpPr>
        <p:grpSpPr>
          <a:xfrm>
            <a:off x="3275856" y="6107343"/>
            <a:ext cx="5769400" cy="490009"/>
            <a:chOff x="3275856" y="6107343"/>
            <a:chExt cx="5769400" cy="490009"/>
          </a:xfrm>
        </p:grpSpPr>
        <p:sp>
          <p:nvSpPr>
            <p:cNvPr id="11" name="textruta 10"/>
            <p:cNvSpPr txBox="1"/>
            <p:nvPr/>
          </p:nvSpPr>
          <p:spPr>
            <a:xfrm>
              <a:off x="3275856" y="6289575"/>
              <a:ext cx="57694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(Ha presentationen i bildspelsläge         och klicka på länken</a:t>
              </a:r>
              <a:r>
                <a:rPr lang="sv-SE" sz="1400" dirty="0" smtClean="0"/>
                <a:t>)</a:t>
              </a:r>
              <a:endParaRPr lang="sv-SE" sz="1400" dirty="0"/>
            </a:p>
          </p:txBody>
        </p:sp>
        <p:pic>
          <p:nvPicPr>
            <p:cNvPr id="12" name="Bildobjekt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6107343"/>
              <a:ext cx="469593" cy="4900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071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 smtClean="0"/>
              <a:t>Bikupa 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63688" y="1484784"/>
            <a:ext cx="8147248" cy="132474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1800" dirty="0" smtClean="0"/>
              <a:t>Vad innebär jämställdhet på vår arbetsplats?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1800" dirty="0" smtClean="0"/>
              <a:t>Hur är fördelningen av våra arbetsuppgifter </a:t>
            </a:r>
          </a:p>
          <a:p>
            <a:pPr marL="0" indent="0">
              <a:buNone/>
            </a:pPr>
            <a:r>
              <a:rPr lang="sv-SE" sz="1800" dirty="0"/>
              <a:t> </a:t>
            </a:r>
            <a:r>
              <a:rPr lang="sv-SE" sz="1800" dirty="0" smtClean="0"/>
              <a:t>    mellan män och kvinnor?</a:t>
            </a:r>
          </a:p>
          <a:p>
            <a:endParaRPr lang="sv-SE" dirty="0"/>
          </a:p>
          <a:p>
            <a:endParaRPr lang="sv-SE" dirty="0"/>
          </a:p>
        </p:txBody>
      </p:sp>
      <p:grpSp>
        <p:nvGrpSpPr>
          <p:cNvPr id="7" name="Grupp 6"/>
          <p:cNvGrpSpPr/>
          <p:nvPr/>
        </p:nvGrpSpPr>
        <p:grpSpPr>
          <a:xfrm>
            <a:off x="1763688" y="2708920"/>
            <a:ext cx="5544616" cy="2520280"/>
            <a:chOff x="1763688" y="2708920"/>
            <a:chExt cx="5544616" cy="2520280"/>
          </a:xfrm>
        </p:grpSpPr>
        <p:sp>
          <p:nvSpPr>
            <p:cNvPr id="5" name="Rektangel med rundade hörn 4"/>
            <p:cNvSpPr/>
            <p:nvPr/>
          </p:nvSpPr>
          <p:spPr>
            <a:xfrm>
              <a:off x="1763688" y="2708920"/>
              <a:ext cx="5544616" cy="2520280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" name="Rektangel 3"/>
            <p:cNvSpPr/>
            <p:nvPr/>
          </p:nvSpPr>
          <p:spPr>
            <a:xfrm>
              <a:off x="2051720" y="2911876"/>
              <a:ext cx="5184576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Utgå från dessa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sv-SE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sv-SE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makt och inflytande 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sv-SE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ekonomisk självständighet 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sv-SE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ska ta lika stor del av det obetalda arbetet 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sv-SE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samma rätt till kroppslig integritet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350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sv-SE" dirty="0" smtClean="0"/>
              <a:t>Tillgänglighet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1403648" y="1170108"/>
            <a:ext cx="6336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 smtClean="0">
              <a:hlinkClick r:id="rId2"/>
            </a:endParaRPr>
          </a:p>
          <a:p>
            <a:endParaRPr lang="sv-SE" sz="1600" dirty="0">
              <a:hlinkClick r:id="rId2"/>
            </a:endParaRPr>
          </a:p>
          <a:p>
            <a:endParaRPr lang="sv-SE" sz="1600" dirty="0" smtClean="0">
              <a:hlinkClick r:id="rId2"/>
            </a:endParaRPr>
          </a:p>
          <a:p>
            <a:endParaRPr lang="sv-SE" sz="1600" dirty="0">
              <a:hlinkClick r:id="rId2"/>
            </a:endParaRPr>
          </a:p>
          <a:p>
            <a:endParaRPr lang="sv-SE" sz="1600" dirty="0" smtClean="0">
              <a:hlinkClick r:id="rId2"/>
            </a:endParaRPr>
          </a:p>
          <a:p>
            <a:endParaRPr lang="sv-SE" sz="1600" dirty="0">
              <a:hlinkClick r:id="rId2"/>
            </a:endParaRPr>
          </a:p>
          <a:p>
            <a:endParaRPr lang="sv-SE" sz="1600" dirty="0" smtClean="0">
              <a:hlinkClick r:id="rId2"/>
            </a:endParaRPr>
          </a:p>
          <a:p>
            <a:pPr algn="ctr"/>
            <a:endParaRPr lang="sv-SE" sz="1600" dirty="0" smtClean="0">
              <a:hlinkClick r:id="rId2"/>
            </a:endParaRPr>
          </a:p>
          <a:p>
            <a:pPr algn="ctr"/>
            <a:endParaRPr lang="sv-SE" sz="1600" dirty="0">
              <a:hlinkClick r:id="rId2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269992" y="2420888"/>
            <a:ext cx="4604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hlinkClick r:id="rId2"/>
              </a:rPr>
              <a:t>https://</a:t>
            </a:r>
            <a:r>
              <a:rPr lang="sv-SE" sz="1600" dirty="0" smtClean="0">
                <a:hlinkClick r:id="rId2"/>
              </a:rPr>
              <a:t>www.youtube.com/watch?v=B5hdeIisAGo</a:t>
            </a:r>
            <a:endParaRPr lang="sv-SE" sz="1600" dirty="0" smtClean="0"/>
          </a:p>
          <a:p>
            <a:endParaRPr lang="sv-SE" sz="1600" dirty="0"/>
          </a:p>
        </p:txBody>
      </p:sp>
      <p:sp>
        <p:nvSpPr>
          <p:cNvPr id="4" name="textruta 3"/>
          <p:cNvSpPr txBox="1"/>
          <p:nvPr/>
        </p:nvSpPr>
        <p:spPr>
          <a:xfrm>
            <a:off x="2940784" y="1916832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En film om fysisk tillgänglighet</a:t>
            </a:r>
            <a:endParaRPr lang="sv-SE" dirty="0"/>
          </a:p>
        </p:txBody>
      </p:sp>
      <p:grpSp>
        <p:nvGrpSpPr>
          <p:cNvPr id="11" name="Grupp 10"/>
          <p:cNvGrpSpPr/>
          <p:nvPr/>
        </p:nvGrpSpPr>
        <p:grpSpPr>
          <a:xfrm>
            <a:off x="3275856" y="6107343"/>
            <a:ext cx="5769400" cy="490009"/>
            <a:chOff x="3275856" y="6107343"/>
            <a:chExt cx="5769400" cy="490009"/>
          </a:xfrm>
        </p:grpSpPr>
        <p:sp>
          <p:nvSpPr>
            <p:cNvPr id="12" name="textruta 11"/>
            <p:cNvSpPr txBox="1"/>
            <p:nvPr/>
          </p:nvSpPr>
          <p:spPr>
            <a:xfrm>
              <a:off x="3275856" y="6289575"/>
              <a:ext cx="57694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(Ha presentationen i bildspelsläge         och klicka på länken</a:t>
              </a:r>
              <a:r>
                <a:rPr lang="sv-SE" sz="1400" dirty="0" smtClean="0"/>
                <a:t>)</a:t>
              </a:r>
              <a:endParaRPr lang="sv-SE" sz="1400" dirty="0"/>
            </a:p>
          </p:txBody>
        </p:sp>
        <p:pic>
          <p:nvPicPr>
            <p:cNvPr id="13" name="Bildobjekt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6107343"/>
              <a:ext cx="469593" cy="4900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665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Tillgänglighet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2286000" y="10527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grpSp>
        <p:nvGrpSpPr>
          <p:cNvPr id="20" name="Grupp 19"/>
          <p:cNvGrpSpPr/>
          <p:nvPr/>
        </p:nvGrpSpPr>
        <p:grpSpPr>
          <a:xfrm>
            <a:off x="566464" y="1491815"/>
            <a:ext cx="3933528" cy="1967093"/>
            <a:chOff x="481000" y="1340767"/>
            <a:chExt cx="3933528" cy="1967093"/>
          </a:xfrm>
        </p:grpSpPr>
        <p:sp>
          <p:nvSpPr>
            <p:cNvPr id="17" name="Rektangel med rundade hörn 16"/>
            <p:cNvSpPr/>
            <p:nvPr/>
          </p:nvSpPr>
          <p:spPr>
            <a:xfrm>
              <a:off x="481000" y="1340767"/>
              <a:ext cx="3933528" cy="1967093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" name="textruta 2"/>
            <p:cNvSpPr txBox="1"/>
            <p:nvPr/>
          </p:nvSpPr>
          <p:spPr>
            <a:xfrm>
              <a:off x="827584" y="1556792"/>
              <a:ext cx="3384376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b="1" u="sng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Fysiskt tillgängliga lokaler </a:t>
              </a:r>
            </a:p>
            <a:p>
              <a:r>
                <a:rPr lang="sv-SE" sz="16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arbetsplatsen är utformad så att alla kan ta sig fram och fungera på ett enkelt sätt i sin arbetssituation. </a:t>
              </a:r>
            </a:p>
            <a:p>
              <a:endParaRPr lang="sv-S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upp 17"/>
          <p:cNvGrpSpPr/>
          <p:nvPr/>
        </p:nvGrpSpPr>
        <p:grpSpPr>
          <a:xfrm>
            <a:off x="4572000" y="1488559"/>
            <a:ext cx="4104456" cy="1967093"/>
            <a:chOff x="4716016" y="1340768"/>
            <a:chExt cx="4104456" cy="1967093"/>
          </a:xfrm>
        </p:grpSpPr>
        <p:sp>
          <p:nvSpPr>
            <p:cNvPr id="12" name="Rektangel med rundade hörn 11"/>
            <p:cNvSpPr/>
            <p:nvPr/>
          </p:nvSpPr>
          <p:spPr>
            <a:xfrm>
              <a:off x="4716016" y="1340768"/>
              <a:ext cx="3933528" cy="1967093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" name="textruta 4"/>
            <p:cNvSpPr txBox="1"/>
            <p:nvPr/>
          </p:nvSpPr>
          <p:spPr>
            <a:xfrm>
              <a:off x="4896036" y="1556792"/>
              <a:ext cx="3924436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b="1" u="sng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Tillgänglig verksamhet </a:t>
              </a:r>
              <a:endParaRPr lang="sv-SE" sz="1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sv-SE" sz="16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avser bemötande och handlar </a:t>
              </a:r>
              <a:endParaRPr lang="sv-SE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sv-SE" sz="16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om </a:t>
              </a:r>
              <a:r>
                <a:rPr lang="sv-SE" sz="16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hur vi förhåller oss till varandra. </a:t>
              </a:r>
              <a:endParaRPr lang="sv-SE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sv-SE" sz="16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</a:t>
              </a:r>
              <a:r>
                <a:rPr lang="sv-SE" sz="16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psykosocial miljö / attityder och normer) </a:t>
              </a:r>
            </a:p>
            <a:p>
              <a:endParaRPr lang="sv-S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upp 22"/>
          <p:cNvGrpSpPr/>
          <p:nvPr/>
        </p:nvGrpSpPr>
        <p:grpSpPr>
          <a:xfrm>
            <a:off x="566464" y="3518818"/>
            <a:ext cx="3933528" cy="1967093"/>
            <a:chOff x="566464" y="3632925"/>
            <a:chExt cx="3933528" cy="1967093"/>
          </a:xfrm>
        </p:grpSpPr>
        <p:sp>
          <p:nvSpPr>
            <p:cNvPr id="16" name="Rektangel med rundade hörn 15"/>
            <p:cNvSpPr/>
            <p:nvPr/>
          </p:nvSpPr>
          <p:spPr>
            <a:xfrm>
              <a:off x="566464" y="3632925"/>
              <a:ext cx="3933528" cy="1967093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textruta 5"/>
            <p:cNvSpPr txBox="1"/>
            <p:nvPr/>
          </p:nvSpPr>
          <p:spPr>
            <a:xfrm>
              <a:off x="858788" y="4005064"/>
              <a:ext cx="338437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b="1" u="sng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Kommunikativ tillgänglighet </a:t>
              </a:r>
              <a:endParaRPr lang="sv-SE" sz="1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sv-SE" sz="16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innebär att alla ska kunna höra och delta i diskussioner</a:t>
              </a:r>
              <a:r>
                <a:rPr lang="sv-SE" dirty="0">
                  <a:solidFill>
                    <a:schemeClr val="bg1"/>
                  </a:solidFill>
                </a:rPr>
                <a:t>. </a:t>
              </a:r>
            </a:p>
            <a:p>
              <a:endParaRPr lang="sv-S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upp 21"/>
          <p:cNvGrpSpPr/>
          <p:nvPr/>
        </p:nvGrpSpPr>
        <p:grpSpPr>
          <a:xfrm>
            <a:off x="4572000" y="3530917"/>
            <a:ext cx="4104456" cy="1967093"/>
            <a:chOff x="4572000" y="3645024"/>
            <a:chExt cx="4104456" cy="1967093"/>
          </a:xfrm>
        </p:grpSpPr>
        <p:sp>
          <p:nvSpPr>
            <p:cNvPr id="15" name="Rektangel med rundade hörn 14"/>
            <p:cNvSpPr/>
            <p:nvPr/>
          </p:nvSpPr>
          <p:spPr>
            <a:xfrm>
              <a:off x="4572000" y="3645024"/>
              <a:ext cx="3933528" cy="1967093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4788024" y="4039904"/>
              <a:ext cx="3888432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b="1" u="sng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Informativ tillgänglighet</a:t>
              </a:r>
              <a:endParaRPr lang="sv-SE" sz="16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sv-SE" sz="16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handlar om att utforma </a:t>
              </a:r>
              <a:endParaRPr lang="sv-SE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sv-SE" sz="16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information </a:t>
              </a:r>
              <a:r>
                <a:rPr lang="sv-SE" sz="16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som alla kan tillgodogöra sig. </a:t>
              </a:r>
            </a:p>
            <a:p>
              <a:endParaRPr lang="sv-SE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43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sv-SE" dirty="0" smtClean="0"/>
              <a:t>Jämställdhetsintegrering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475657" y="1484784"/>
            <a:ext cx="61926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600" dirty="0" smtClean="0"/>
          </a:p>
          <a:p>
            <a:pPr algn="ctr"/>
            <a:endParaRPr lang="sv-SE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film om informativ tillgänglighet</a:t>
            </a:r>
          </a:p>
          <a:p>
            <a:pPr algn="ctr"/>
            <a:endParaRPr lang="sv-SE" sz="1600" dirty="0"/>
          </a:p>
          <a:p>
            <a:pPr algn="ctr"/>
            <a:r>
              <a:rPr lang="sv-SE" sz="1600" dirty="0">
                <a:hlinkClick r:id="rId2"/>
              </a:rPr>
              <a:t>https://</a:t>
            </a:r>
            <a:r>
              <a:rPr lang="sv-SE" sz="1600" dirty="0" smtClean="0">
                <a:hlinkClick r:id="rId2"/>
              </a:rPr>
              <a:t>www.youtube.com/watch?v=s0XEzuVq8ts</a:t>
            </a:r>
            <a:endParaRPr lang="sv-SE" sz="1600" dirty="0" smtClean="0"/>
          </a:p>
          <a:p>
            <a:pPr algn="ctr"/>
            <a:endParaRPr lang="sv-SE" sz="1600" dirty="0"/>
          </a:p>
        </p:txBody>
      </p:sp>
      <p:grpSp>
        <p:nvGrpSpPr>
          <p:cNvPr id="10" name="Grupp 9"/>
          <p:cNvGrpSpPr/>
          <p:nvPr/>
        </p:nvGrpSpPr>
        <p:grpSpPr>
          <a:xfrm>
            <a:off x="3275856" y="6107343"/>
            <a:ext cx="5769400" cy="490009"/>
            <a:chOff x="3275856" y="6107343"/>
            <a:chExt cx="5769400" cy="490009"/>
          </a:xfrm>
        </p:grpSpPr>
        <p:sp>
          <p:nvSpPr>
            <p:cNvPr id="11" name="textruta 10"/>
            <p:cNvSpPr txBox="1"/>
            <p:nvPr/>
          </p:nvSpPr>
          <p:spPr>
            <a:xfrm>
              <a:off x="3275856" y="6289575"/>
              <a:ext cx="57694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(Ha presentationen i bildspelsläge         och klicka på länken</a:t>
              </a:r>
              <a:r>
                <a:rPr lang="sv-SE" sz="1400" dirty="0" smtClean="0"/>
                <a:t>)</a:t>
              </a:r>
              <a:endParaRPr lang="sv-SE" sz="1400" dirty="0"/>
            </a:p>
          </p:txBody>
        </p:sp>
        <p:pic>
          <p:nvPicPr>
            <p:cNvPr id="12" name="Bildobjekt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6107343"/>
              <a:ext cx="469593" cy="4900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3099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 smtClean="0"/>
              <a:t>Bikupa 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1800" dirty="0" smtClean="0"/>
              <a:t>Hur kommunicerar vi med varandra, brukare och anhöriga?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23372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sv-SE" dirty="0" smtClean="0"/>
              <a:t>Likabehandling</a:t>
            </a:r>
            <a:endParaRPr lang="sv-SE" dirty="0"/>
          </a:p>
        </p:txBody>
      </p:sp>
      <p:sp>
        <p:nvSpPr>
          <p:cNvPr id="3" name="Rektangel med rundade hörn 2"/>
          <p:cNvSpPr/>
          <p:nvPr/>
        </p:nvSpPr>
        <p:spPr>
          <a:xfrm>
            <a:off x="1259632" y="1484784"/>
            <a:ext cx="6696744" cy="403244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/>
          <p:cNvSpPr/>
          <p:nvPr/>
        </p:nvSpPr>
        <p:spPr>
          <a:xfrm>
            <a:off x="1835696" y="1772816"/>
            <a:ext cx="583264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7 diskrimineringsgrunderna </a:t>
            </a:r>
          </a:p>
          <a:p>
            <a:endParaRPr lang="sv-S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Etnicitet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Religion eller annan trosuppfattning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Sexuell läggning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Funktionsnedsättning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Ålder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Könsidentitet och könsuttryck</a:t>
            </a:r>
          </a:p>
        </p:txBody>
      </p:sp>
    </p:spTree>
    <p:extLst>
      <p:ext uri="{BB962C8B-B14F-4D97-AF65-F5344CB8AC3E}">
        <p14:creationId xmlns:p14="http://schemas.microsoft.com/office/powerpoint/2010/main" val="104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mall för DigIT">
  <a:themeElements>
    <a:clrScheme name="Stockholms stads färger">
      <a:dk1>
        <a:srgbClr val="000000"/>
      </a:dk1>
      <a:lt1>
        <a:srgbClr val="FFFFFF"/>
      </a:lt1>
      <a:dk2>
        <a:srgbClr val="683788"/>
      </a:dk2>
      <a:lt2>
        <a:srgbClr val="BCAAD0"/>
      </a:lt2>
      <a:accent1>
        <a:srgbClr val="289D93"/>
      </a:accent1>
      <a:accent2>
        <a:srgbClr val="C40068"/>
      </a:accent2>
      <a:accent3>
        <a:srgbClr val="007EC4"/>
      </a:accent3>
      <a:accent4>
        <a:srgbClr val="B6D7D3"/>
      </a:accent4>
      <a:accent5>
        <a:srgbClr val="E4B1C3"/>
      </a:accent5>
      <a:accent6>
        <a:srgbClr val="ACC7E9"/>
      </a:accent6>
      <a:hlink>
        <a:srgbClr val="007EC4"/>
      </a:hlink>
      <a:folHlink>
        <a:srgbClr val="683788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PPmall för DigIT</Template>
  <TotalTime>420</TotalTime>
  <Words>508</Words>
  <Application>Microsoft Office PowerPoint</Application>
  <PresentationFormat>Bildspel på skärmen (4:3)</PresentationFormat>
  <Paragraphs>123</Paragraphs>
  <Slides>18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19" baseType="lpstr">
      <vt:lpstr>PPmall för DigIT</vt:lpstr>
      <vt:lpstr>Workshop 3</vt:lpstr>
      <vt:lpstr>Jämställdhetsintegrering</vt:lpstr>
      <vt:lpstr>Jämställdhetsintegrering</vt:lpstr>
      <vt:lpstr>Bikupa 1</vt:lpstr>
      <vt:lpstr>Tillgänglighet</vt:lpstr>
      <vt:lpstr>Tillgänglighet</vt:lpstr>
      <vt:lpstr>Jämställdhetsintegrering</vt:lpstr>
      <vt:lpstr>Bikupa 2</vt:lpstr>
      <vt:lpstr>Likabehandling</vt:lpstr>
      <vt:lpstr>Etnicitet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Volvo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3</dc:title>
  <dc:creator>Helen Starkman</dc:creator>
  <cp:lastModifiedBy>Ann-Sofie Mårtensson</cp:lastModifiedBy>
  <cp:revision>56</cp:revision>
  <dcterms:created xsi:type="dcterms:W3CDTF">2016-02-08T10:32:01Z</dcterms:created>
  <dcterms:modified xsi:type="dcterms:W3CDTF">2016-02-28T21:44:26Z</dcterms:modified>
</cp:coreProperties>
</file>